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59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700"/>
  </p:normalViewPr>
  <p:slideViewPr>
    <p:cSldViewPr snapToGrid="0" snapToObjects="1">
      <p:cViewPr>
        <p:scale>
          <a:sx n="94" d="100"/>
          <a:sy n="94" d="100"/>
        </p:scale>
        <p:origin x="11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D5A65-1C3D-4A4F-B043-52D829318D19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35858-09C7-264B-9820-1FB226C8E0D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D5A65-1C3D-4A4F-B043-52D829318D19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35858-09C7-264B-9820-1FB226C8E0D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D5A65-1C3D-4A4F-B043-52D829318D19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35858-09C7-264B-9820-1FB226C8E0D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D5A65-1C3D-4A4F-B043-52D829318D19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35858-09C7-264B-9820-1FB226C8E0D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D5A65-1C3D-4A4F-B043-52D829318D19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35858-09C7-264B-9820-1FB226C8E0D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D5A65-1C3D-4A4F-B043-52D829318D19}" type="datetimeFigureOut">
              <a:rPr lang="en-US" smtClean="0"/>
              <a:t>3/8/18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35858-09C7-264B-9820-1FB226C8E0D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D5A65-1C3D-4A4F-B043-52D829318D19}" type="datetimeFigureOut">
              <a:rPr lang="en-US" smtClean="0"/>
              <a:t>3/8/18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35858-09C7-264B-9820-1FB226C8E0D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D5A65-1C3D-4A4F-B043-52D829318D19}" type="datetimeFigureOut">
              <a:rPr lang="en-US" smtClean="0"/>
              <a:t>3/8/18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35858-09C7-264B-9820-1FB226C8E0D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D5A65-1C3D-4A4F-B043-52D829318D19}" type="datetimeFigureOut">
              <a:rPr lang="en-US" smtClean="0"/>
              <a:t>3/8/18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35858-09C7-264B-9820-1FB226C8E0D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9AD5A65-1C3D-4A4F-B043-52D829318D19}" type="datetimeFigureOut">
              <a:rPr lang="en-US" smtClean="0"/>
              <a:t>3/8/18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8435858-09C7-264B-9820-1FB226C8E0D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D5A65-1C3D-4A4F-B043-52D829318D19}" type="datetimeFigureOut">
              <a:rPr lang="en-US" smtClean="0"/>
              <a:t>3/8/18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35858-09C7-264B-9820-1FB226C8E0D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9AD5A65-1C3D-4A4F-B043-52D829318D19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8435858-09C7-264B-9820-1FB226C8E0D8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601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file:///Users/aleistermontfort/Downloads/'appartment',%20'sale',%20'Number%20of%20robberies'.html" TargetMode="External"/><Relationship Id="rId4" Type="http://schemas.openxmlformats.org/officeDocument/2006/relationships/hyperlink" Target="file:///Users/aleistermontfort/Downloads/'house',%20'rent',%20'Number%20of%20Schools'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file:///Users/aleistermontfort/Downloads/'house',%20'sale',%20'%20earthquake'%20(2).htm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Real Estate Prices in Mexico City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Keisuke </a:t>
            </a:r>
            <a:r>
              <a:rPr lang="en-US" dirty="0"/>
              <a:t>Yokota, Jesus Ramirez, Aleister </a:t>
            </a:r>
            <a:r>
              <a:rPr lang="en-US" dirty="0" smtClean="0"/>
              <a:t>Montfort</a:t>
            </a:r>
          </a:p>
          <a:p>
            <a:r>
              <a:rPr lang="en-US" dirty="0" smtClean="0"/>
              <a:t>03-09-18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5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55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1445" y="-327547"/>
            <a:ext cx="13115499" cy="799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84" y="0"/>
            <a:ext cx="12091916" cy="717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51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smtClean="0"/>
              <a:t>Motivation </a:t>
            </a:r>
          </a:p>
          <a:p>
            <a:r>
              <a:rPr lang="en-US" dirty="0" smtClean="0"/>
              <a:t>2</a:t>
            </a:r>
            <a:r>
              <a:rPr lang="en-US" dirty="0"/>
              <a:t>.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3</a:t>
            </a:r>
            <a:r>
              <a:rPr lang="en-US" dirty="0"/>
              <a:t>. </a:t>
            </a:r>
            <a:r>
              <a:rPr lang="en-US" dirty="0" smtClean="0"/>
              <a:t>Methodology</a:t>
            </a:r>
          </a:p>
          <a:p>
            <a:r>
              <a:rPr lang="en-US" dirty="0" smtClean="0"/>
              <a:t>4</a:t>
            </a:r>
            <a:r>
              <a:rPr lang="en-US" dirty="0"/>
              <a:t>. </a:t>
            </a:r>
            <a:r>
              <a:rPr lang="en-US" dirty="0" smtClean="0"/>
              <a:t>Results</a:t>
            </a:r>
          </a:p>
          <a:p>
            <a:r>
              <a:rPr lang="en-US" dirty="0" smtClean="0"/>
              <a:t>5</a:t>
            </a:r>
            <a:r>
              <a:rPr lang="en-US" dirty="0"/>
              <a:t>. Questions</a:t>
            </a:r>
          </a:p>
        </p:txBody>
      </p:sp>
    </p:spTree>
    <p:extLst>
      <p:ext uri="{BB962C8B-B14F-4D97-AF65-F5344CB8AC3E}">
        <p14:creationId xmlns:p14="http://schemas.microsoft.com/office/powerpoint/2010/main" val="138612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a tool to estimate average real-estate prices in Mexico City at the </a:t>
            </a:r>
            <a:r>
              <a:rPr lang="en-US" dirty="0" smtClean="0"/>
              <a:t>neighborhood level, </a:t>
            </a:r>
            <a:r>
              <a:rPr lang="en-US" dirty="0"/>
              <a:t>and display it together with other relevant </a:t>
            </a:r>
            <a:r>
              <a:rPr lang="en-US" dirty="0" smtClean="0"/>
              <a:t>information.</a:t>
            </a:r>
          </a:p>
          <a:p>
            <a:r>
              <a:rPr lang="en-US" dirty="0" smtClean="0"/>
              <a:t>The goal is to :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reate a database with accurate information on real-estate prices at the neighborhood level</a:t>
            </a:r>
          </a:p>
          <a:p>
            <a:pPr lvl="1"/>
            <a:r>
              <a:rPr lang="en-US" dirty="0" smtClean="0"/>
              <a:t>Integrate real-estate information with other relevant information</a:t>
            </a:r>
          </a:p>
          <a:p>
            <a:pPr lvl="1"/>
            <a:r>
              <a:rPr lang="en-US" dirty="0" smtClean="0"/>
              <a:t>Produce visualizations of the spatial distribution of prices with other variables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5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sources of our data are multiple:</a:t>
            </a:r>
          </a:p>
          <a:p>
            <a:pPr lvl="1"/>
            <a:r>
              <a:rPr lang="en-US" dirty="0" smtClean="0"/>
              <a:t>Real-estate prices:</a:t>
            </a:r>
            <a:endParaRPr lang="en-US" dirty="0"/>
          </a:p>
          <a:p>
            <a:pPr lvl="2"/>
            <a:r>
              <a:rPr lang="en-US" dirty="0" smtClean="0"/>
              <a:t>It comes mainly from 4 different websites</a:t>
            </a:r>
          </a:p>
          <a:p>
            <a:pPr lvl="3"/>
            <a:r>
              <a:rPr lang="en-US" dirty="0" smtClean="0"/>
              <a:t>Century 21</a:t>
            </a:r>
            <a:r>
              <a:rPr lang="en-US" baseline="30000" dirty="0" smtClean="0"/>
              <a:t>st</a:t>
            </a:r>
            <a:r>
              <a:rPr lang="en-US" dirty="0" smtClean="0"/>
              <a:t>, </a:t>
            </a:r>
            <a:r>
              <a:rPr lang="en-US" dirty="0" err="1" smtClean="0"/>
              <a:t>Icasa</a:t>
            </a:r>
            <a:r>
              <a:rPr lang="en-US" dirty="0" smtClean="0"/>
              <a:t>, Metros </a:t>
            </a:r>
            <a:r>
              <a:rPr lang="en-US" dirty="0" err="1" smtClean="0"/>
              <a:t>Cubicos</a:t>
            </a:r>
            <a:r>
              <a:rPr lang="en-US" dirty="0" smtClean="0"/>
              <a:t>, </a:t>
            </a:r>
            <a:r>
              <a:rPr lang="en-US" dirty="0" err="1" smtClean="0"/>
              <a:t>Inmuebles</a:t>
            </a:r>
            <a:r>
              <a:rPr lang="en-US" dirty="0" smtClean="0"/>
              <a:t> 24</a:t>
            </a:r>
          </a:p>
          <a:p>
            <a:pPr lvl="3"/>
            <a:r>
              <a:rPr lang="en-US" dirty="0" smtClean="0"/>
              <a:t>~ 80 K raw observations</a:t>
            </a:r>
          </a:p>
          <a:p>
            <a:pPr lvl="2"/>
            <a:r>
              <a:rPr lang="en-US" dirty="0" smtClean="0"/>
              <a:t>Data was collected between 2</a:t>
            </a:r>
            <a:r>
              <a:rPr lang="en-US" baseline="30000" dirty="0" smtClean="0"/>
              <a:t>nd</a:t>
            </a:r>
            <a:r>
              <a:rPr lang="en-US" dirty="0" smtClean="0"/>
              <a:t>-3</a:t>
            </a:r>
            <a:r>
              <a:rPr lang="en-US" baseline="30000" dirty="0" smtClean="0"/>
              <a:t>rd</a:t>
            </a:r>
            <a:r>
              <a:rPr lang="en-US" dirty="0" smtClean="0"/>
              <a:t> week of February</a:t>
            </a:r>
          </a:p>
          <a:p>
            <a:pPr lvl="2"/>
            <a:r>
              <a:rPr lang="en-US" dirty="0"/>
              <a:t>~ </a:t>
            </a:r>
            <a:r>
              <a:rPr lang="en-US" dirty="0" smtClean="0"/>
              <a:t>50 </a:t>
            </a:r>
            <a:r>
              <a:rPr lang="en-US" dirty="0"/>
              <a:t>K </a:t>
            </a:r>
            <a:r>
              <a:rPr lang="en-US" dirty="0" smtClean="0"/>
              <a:t> of clean records were collected </a:t>
            </a:r>
          </a:p>
          <a:p>
            <a:pPr lvl="2"/>
            <a:r>
              <a:rPr lang="en-US" dirty="0" smtClean="0"/>
              <a:t>Challenges</a:t>
            </a:r>
          </a:p>
          <a:p>
            <a:pPr lvl="1"/>
            <a:r>
              <a:rPr lang="en-US" dirty="0" smtClean="0"/>
              <a:t>Official Sources:</a:t>
            </a:r>
          </a:p>
          <a:p>
            <a:pPr lvl="2"/>
            <a:r>
              <a:rPr lang="en-US" dirty="0" smtClean="0"/>
              <a:t>Office of National Statistics (INEGI) for shapefiles, population, services, neighborhoods shapefile</a:t>
            </a:r>
          </a:p>
          <a:p>
            <a:pPr lvl="2"/>
            <a:r>
              <a:rPr lang="en-US" dirty="0" smtClean="0"/>
              <a:t>Open Data Sources (CDMX) for earthquake damages</a:t>
            </a:r>
          </a:p>
          <a:p>
            <a:pPr lvl="2"/>
            <a:r>
              <a:rPr lang="en-US" dirty="0" smtClean="0"/>
              <a:t>Other public sources (for crime)</a:t>
            </a:r>
          </a:p>
          <a:p>
            <a:pPr lvl="2"/>
            <a:r>
              <a:rPr lang="en-US" dirty="0" smtClean="0"/>
              <a:t>Using shapefiles, we analyzed data on temperature, public services, crime and other demographics; estimated population at the neighborhood level, and normalized data when necessary (crime).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0859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and methods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 using ‘beautiful soup’:</a:t>
            </a:r>
          </a:p>
          <a:p>
            <a:pPr lvl="1"/>
            <a:r>
              <a:rPr lang="en-US" dirty="0" smtClean="0"/>
              <a:t>Real estate prices for houses and apartments were averaged at the neighborhood level (median was used to display information in maps)</a:t>
            </a:r>
          </a:p>
          <a:p>
            <a:r>
              <a:rPr lang="en-US" dirty="0" smtClean="0"/>
              <a:t>Record Linkage </a:t>
            </a:r>
            <a:r>
              <a:rPr lang="en-US" dirty="0"/>
              <a:t>using ﻿</a:t>
            </a:r>
            <a:r>
              <a:rPr lang="en-US" dirty="0" smtClean="0"/>
              <a:t>’fuzzy </a:t>
            </a:r>
            <a:r>
              <a:rPr lang="en-US" dirty="0" err="1" smtClean="0"/>
              <a:t>wuzzy</a:t>
            </a:r>
            <a:r>
              <a:rPr lang="en-US" dirty="0" smtClean="0"/>
              <a:t>’ (similar to ‘Jellyfish’)</a:t>
            </a:r>
          </a:p>
          <a:p>
            <a:r>
              <a:rPr lang="en-US" dirty="0" smtClean="0"/>
              <a:t>Folium (Leaflet) and  </a:t>
            </a:r>
            <a:r>
              <a:rPr lang="en-US" dirty="0" err="1"/>
              <a:t>G</a:t>
            </a:r>
            <a:r>
              <a:rPr lang="en-US" dirty="0" err="1" smtClean="0"/>
              <a:t>eoJson</a:t>
            </a:r>
            <a:r>
              <a:rPr lang="en-US" dirty="0" smtClean="0"/>
              <a:t> for creating map visualizations</a:t>
            </a:r>
          </a:p>
          <a:p>
            <a:r>
              <a:rPr lang="en-US" dirty="0" err="1" smtClean="0"/>
              <a:t>Geopandas</a:t>
            </a:r>
            <a:r>
              <a:rPr lang="en-US" dirty="0" smtClean="0"/>
              <a:t> for computing statistics at the neighborhood level</a:t>
            </a:r>
          </a:p>
          <a:p>
            <a:r>
              <a:rPr lang="en-US" dirty="0" err="1" smtClean="0"/>
              <a:t>Seaborn</a:t>
            </a:r>
            <a:r>
              <a:rPr lang="en-US" dirty="0" smtClean="0"/>
              <a:t> for distribution plots</a:t>
            </a:r>
          </a:p>
          <a:p>
            <a:r>
              <a:rPr lang="en-US" dirty="0" smtClean="0"/>
              <a:t>Other common libraries in Python (Pandas,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(1/2)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252996"/>
              </p:ext>
            </p:extLst>
          </p:nvPr>
        </p:nvGraphicFramePr>
        <p:xfrm>
          <a:off x="8282937" y="2923222"/>
          <a:ext cx="3733801" cy="1792287"/>
        </p:xfrm>
        <a:graphic>
          <a:graphicData uri="http://schemas.openxmlformats.org/drawingml/2006/table">
            <a:tbl>
              <a:tblPr/>
              <a:tblGrid>
                <a:gridCol w="1220837"/>
                <a:gridCol w="810921"/>
                <a:gridCol w="810921"/>
                <a:gridCol w="891122"/>
              </a:tblGrid>
              <a:tr h="286907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Count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Median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Mean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690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Appartment Rent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12,137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$1,382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$57,409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690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Appartment Sale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20,784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$236,660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$449,358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690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House Sale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13,625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$446,334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$993,024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25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House Rent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2,716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$3,719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$20,656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25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Neighborhoods (polygons)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2,035</a:t>
                      </a:r>
                      <a:endParaRPr lang="fi-FI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938" y="1787463"/>
            <a:ext cx="3047999" cy="228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20" y="1780222"/>
            <a:ext cx="3048000" cy="228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937" y="4066222"/>
            <a:ext cx="3048000" cy="228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87" y="4039512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6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1) Earthquake 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Damages and Houses for </a:t>
            </a: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sale</a:t>
            </a:r>
          </a:p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hlinkClick r:id="rId2"/>
              </a:rPr>
              <a:t>file:///Users/aleistermontfort/Downloads/'house',%20'sale',%20'%20earthquake'%20(2).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2"/>
              </a:rPr>
              <a:t>html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2) Robberies and Apartments for sale</a:t>
            </a:r>
          </a:p>
          <a:p>
            <a:r>
              <a:rPr lang="en-US" sz="1100" dirty="0" smtClean="0">
                <a:hlinkClick r:id="rId3"/>
              </a:rPr>
              <a:t>file</a:t>
            </a:r>
            <a:r>
              <a:rPr lang="en-US" sz="1100" dirty="0">
                <a:hlinkClick r:id="rId3"/>
              </a:rPr>
              <a:t>:///Users/aleistermontfort/Downloads/'appartment',%20'sale',%20'Number%20of%20robberies'.</a:t>
            </a:r>
            <a:r>
              <a:rPr lang="en-US" sz="1100" dirty="0" smtClean="0">
                <a:hlinkClick r:id="rId3"/>
              </a:rPr>
              <a:t>html</a:t>
            </a:r>
            <a:endParaRPr lang="en-US" sz="1100" dirty="0" smtClean="0"/>
          </a:p>
          <a:p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3) Number 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of Schools and Homes for </a:t>
            </a: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sale</a:t>
            </a:r>
          </a:p>
          <a:p>
            <a:r>
              <a:rPr lang="en-US" sz="1400" dirty="0">
                <a:hlinkClick r:id="rId4"/>
              </a:rPr>
              <a:t>file:///Users/aleistermontfort/Downloads/'house',%20'rent',%20'Number%20of%20Schools'.</a:t>
            </a:r>
            <a:r>
              <a:rPr lang="en-US" sz="1400" dirty="0" smtClean="0">
                <a:hlinkClick r:id="rId4"/>
              </a:rPr>
              <a:t>html</a:t>
            </a:r>
            <a:endParaRPr lang="en-US" sz="1400" dirty="0" smtClean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8858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in the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Improve data quality and increase samples (+ web scraping, time series)</a:t>
            </a:r>
          </a:p>
          <a:p>
            <a:pPr lvl="1"/>
            <a:r>
              <a:rPr lang="en-US" dirty="0" smtClean="0"/>
              <a:t>Improve efficiency of web scraping</a:t>
            </a:r>
          </a:p>
          <a:p>
            <a:pPr lvl="1"/>
            <a:r>
              <a:rPr lang="en-US" dirty="0" smtClean="0"/>
              <a:t>Uniform way of collecting data from multiple websites</a:t>
            </a:r>
          </a:p>
          <a:p>
            <a:r>
              <a:rPr lang="en-US" dirty="0" smtClean="0"/>
              <a:t>Different information display at the neighborhood level</a:t>
            </a:r>
          </a:p>
          <a:p>
            <a:pPr lvl="1"/>
            <a:r>
              <a:rPr lang="en-US" dirty="0" smtClean="0"/>
              <a:t>Friendly user</a:t>
            </a:r>
          </a:p>
          <a:p>
            <a:pPr lvl="1"/>
            <a:r>
              <a:rPr lang="en-US" dirty="0" smtClean="0"/>
              <a:t>Use of more buttons</a:t>
            </a:r>
          </a:p>
          <a:p>
            <a:pPr lvl="1"/>
            <a:r>
              <a:rPr lang="en-US" dirty="0" smtClean="0"/>
              <a:t>Markers, selection/combination of search criteria (SQL)</a:t>
            </a:r>
          </a:p>
          <a:p>
            <a:r>
              <a:rPr lang="en-US" dirty="0" smtClean="0"/>
              <a:t>Increase rate of survival of observations </a:t>
            </a:r>
          </a:p>
          <a:p>
            <a:pPr lvl="1"/>
            <a:r>
              <a:rPr lang="en-US" dirty="0" smtClean="0"/>
              <a:t>More accurate text analysis</a:t>
            </a:r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2000" dirty="0"/>
              <a:t>Develop a recommendation </a:t>
            </a:r>
            <a:r>
              <a:rPr lang="en-US" sz="2000" dirty="0" smtClean="0"/>
              <a:t>algorithm with user’s parameters</a:t>
            </a:r>
            <a:endParaRPr lang="en-US" sz="2000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08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7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560</TotalTime>
  <Words>438</Words>
  <Application>Microsoft Macintosh PowerPoint</Application>
  <PresentationFormat>Widescreen</PresentationFormat>
  <Paragraphs>83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Calibri</vt:lpstr>
      <vt:lpstr>Calibri Light</vt:lpstr>
      <vt:lpstr>Retrospect</vt:lpstr>
      <vt:lpstr>Real Estate Prices in Mexico City</vt:lpstr>
      <vt:lpstr>Contents</vt:lpstr>
      <vt:lpstr>Motivation</vt:lpstr>
      <vt:lpstr>Data</vt:lpstr>
      <vt:lpstr>Libraries and methods used</vt:lpstr>
      <vt:lpstr>Results (1/2)</vt:lpstr>
      <vt:lpstr>Results: examples</vt:lpstr>
      <vt:lpstr>Issues in the future</vt:lpstr>
      <vt:lpstr>Questions?</vt:lpstr>
      <vt:lpstr>Annex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Estate Prices in Mexico City</dc:title>
  <dc:creator>Aleister Montfort Ibieta</dc:creator>
  <cp:lastModifiedBy>Aleister Montfort Ibieta</cp:lastModifiedBy>
  <cp:revision>18</cp:revision>
  <cp:lastPrinted>2018-03-09T14:25:16Z</cp:lastPrinted>
  <dcterms:created xsi:type="dcterms:W3CDTF">2018-03-09T05:12:30Z</dcterms:created>
  <dcterms:modified xsi:type="dcterms:W3CDTF">2018-03-09T14:33:26Z</dcterms:modified>
</cp:coreProperties>
</file>